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slideLayouts/slideLayout17.xml" ContentType="application/vnd.openxmlformats-officedocument.presentationml.slideLayout+xml"/>
  <Override PartName="/ppt/theme/theme8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2.xml" ContentType="application/vnd.openxmlformats-officedocument.theme+xml"/>
  <Override PartName="/ppt/slideLayouts/slideLayout26.xml" ContentType="application/vnd.openxmlformats-officedocument.presentationml.slideLayout+xml"/>
  <Override PartName="/ppt/theme/theme13.xml" ContentType="application/vnd.openxmlformats-officedocument.theme+xml"/>
  <Override PartName="/ppt/slideLayouts/slideLayout27.xml" ContentType="application/vnd.openxmlformats-officedocument.presentationml.slideLayout+xml"/>
  <Override PartName="/ppt/theme/theme1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slideLayouts/slideLayout34.xml" ContentType="application/vnd.openxmlformats-officedocument.presentationml.slideLayout+xml"/>
  <Override PartName="/ppt/theme/theme1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4" r:id="rId1"/>
    <p:sldMasterId id="2147483817" r:id="rId2"/>
    <p:sldMasterId id="2147483823" r:id="rId3"/>
    <p:sldMasterId id="2147483826" r:id="rId4"/>
    <p:sldMasterId id="2147483829" r:id="rId5"/>
    <p:sldMasterId id="2147483832" r:id="rId6"/>
    <p:sldMasterId id="2147483834" r:id="rId7"/>
    <p:sldMasterId id="2147483837" r:id="rId8"/>
    <p:sldMasterId id="2147483839" r:id="rId9"/>
    <p:sldMasterId id="2147483842" r:id="rId10"/>
    <p:sldMasterId id="2147483844" r:id="rId11"/>
    <p:sldMasterId id="2147483847" r:id="rId12"/>
    <p:sldMasterId id="2147483850" r:id="rId13"/>
    <p:sldMasterId id="2147483852" r:id="rId14"/>
    <p:sldMasterId id="2147483854" r:id="rId15"/>
    <p:sldMasterId id="2147483857" r:id="rId16"/>
    <p:sldMasterId id="2147483862" r:id="rId17"/>
    <p:sldMasterId id="2147483648" r:id="rId18"/>
  </p:sldMasterIdLst>
  <p:notesMasterIdLst>
    <p:notesMasterId r:id="rId39"/>
  </p:notesMasterIdLst>
  <p:sldIdLst>
    <p:sldId id="3249" r:id="rId19"/>
    <p:sldId id="1729" r:id="rId20"/>
    <p:sldId id="3250" r:id="rId21"/>
    <p:sldId id="3254" r:id="rId22"/>
    <p:sldId id="3255" r:id="rId23"/>
    <p:sldId id="3256" r:id="rId24"/>
    <p:sldId id="3258" r:id="rId25"/>
    <p:sldId id="3259" r:id="rId26"/>
    <p:sldId id="3260" r:id="rId27"/>
    <p:sldId id="3261" r:id="rId28"/>
    <p:sldId id="3271" r:id="rId29"/>
    <p:sldId id="3263" r:id="rId30"/>
    <p:sldId id="3264" r:id="rId31"/>
    <p:sldId id="3272" r:id="rId32"/>
    <p:sldId id="3266" r:id="rId33"/>
    <p:sldId id="3273" r:id="rId34"/>
    <p:sldId id="3274" r:id="rId35"/>
    <p:sldId id="3268" r:id="rId36"/>
    <p:sldId id="3269" r:id="rId37"/>
    <p:sldId id="3270" r:id="rId3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56" autoAdjust="0"/>
    <p:restoredTop sz="94660"/>
  </p:normalViewPr>
  <p:slideViewPr>
    <p:cSldViewPr snapToGrid="0">
      <p:cViewPr>
        <p:scale>
          <a:sx n="199" d="100"/>
          <a:sy n="199" d="100"/>
        </p:scale>
        <p:origin x="197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2024/6/1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352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76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414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9849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142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80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334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18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7428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41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48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58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489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04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52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86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771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567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91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8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7468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21895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7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18884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699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86165867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a14="http://schemas.microsoft.com/office/drawing/2010/main" xmlns:a16="http://schemas.microsoft.com/office/drawing/2014/main" xmlns:p14="http://schemas.microsoft.com/office/powerpoint/2010/main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907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4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471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13464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5124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0083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8895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4300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224811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87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306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058007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73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80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60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475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4738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5765700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364328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52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348433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4587670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6289861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776513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5475154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1983698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9170675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87130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35941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38838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3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18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73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3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2024/6/1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865" r:id="rId2"/>
    <p:sldLayoutId id="2147483785" r:id="rId3"/>
    <p:sldLayoutId id="2147483789" r:id="rId4"/>
    <p:sldLayoutId id="2147483866" r:id="rId5"/>
    <p:sldLayoutId id="2147483797" r:id="rId6"/>
    <p:sldLayoutId id="2147483783" r:id="rId7"/>
    <p:sldLayoutId id="2147483864" r:id="rId8"/>
    <p:sldLayoutId id="2147483793" r:id="rId9"/>
    <p:sldLayoutId id="2147483867" r:id="rId10"/>
    <p:sldLayoutId id="2147483794" r:id="rId11"/>
    <p:sldLayoutId id="2147483796" r:id="rId12"/>
    <p:sldLayoutId id="2147483868" r:id="rId13"/>
    <p:sldLayoutId id="2147483799" r:id="rId14"/>
    <p:sldLayoutId id="2147483807" r:id="rId15"/>
    <p:sldLayoutId id="2147483869" r:id="rId16"/>
    <p:sldLayoutId id="2147483808" r:id="rId17"/>
    <p:sldLayoutId id="2147483811" r:id="rId18"/>
    <p:sldLayoutId id="2147483870" r:id="rId19"/>
    <p:sldLayoutId id="2147483812" r:id="rId20"/>
    <p:sldLayoutId id="2147483809" r:id="rId21"/>
    <p:sldLayoutId id="2147483871" r:id="rId22"/>
    <p:sldLayoutId id="2147483810" r:id="rId23"/>
    <p:sldLayoutId id="2147483872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3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3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74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79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2024/6/1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2419202" y="5796337"/>
            <a:ext cx="2077200" cy="352633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报告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人：廖东海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7161718" y="5796337"/>
            <a:ext cx="2012496" cy="35615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fld id="{7FD84DE4-6AE1-4B58-BBB6-36A20B8922DE}" type="datetime1">
              <a:rPr lang="zh-CN" altLang="en-US" smtClean="0">
                <a:solidFill>
                  <a:srgbClr val="FFFFFF"/>
                </a:solidFill>
                <a:latin typeface="Arial"/>
                <a:ea typeface="微软雅黑"/>
              </a:rPr>
              <a:t>2024/6/1</a:t>
            </a:fld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AF502-6CC5-4156-BC6E-0F22920FD1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89100" y="4298950"/>
            <a:ext cx="8813800" cy="7143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b="1" dirty="0"/>
              <a:t>ReL4:</a:t>
            </a:r>
            <a:r>
              <a:rPr lang="zh-CN" altLang="en-US" sz="4800" b="1" dirty="0"/>
              <a:t> 基于用户态中断的异步微内核设计与实现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05651671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-</a:t>
            </a:r>
            <a:r>
              <a:rPr lang="zh-CN" altLang="en-US" dirty="0"/>
              <a:t>支持用户态中断的通知机制</a:t>
            </a:r>
            <a:r>
              <a:rPr lang="en-US" altLang="zh-CN" dirty="0"/>
              <a:t>-U-notification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D3EF21-C67E-4ECC-AF17-B0D5685DB3D2}"/>
              </a:ext>
            </a:extLst>
          </p:cNvPr>
          <p:cNvSpPr txBox="1"/>
          <p:nvPr/>
        </p:nvSpPr>
        <p:spPr>
          <a:xfrm>
            <a:off x="541539" y="1112874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权限控制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EFBB30-B79C-4AC5-A768-03854837978A}"/>
              </a:ext>
            </a:extLst>
          </p:cNvPr>
          <p:cNvSpPr txBox="1"/>
          <p:nvPr/>
        </p:nvSpPr>
        <p:spPr>
          <a:xfrm>
            <a:off x="755335" y="4983956"/>
            <a:ext cx="10858500" cy="7611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原始的通知机制允许多个接收线程接收同一个内核对象上的通知。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原始的通知机制允许单个接收线程接收多个内核对象上的通知。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7F1610-E258-5746-8CF5-DBCAC862D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70" y="1998126"/>
            <a:ext cx="7925595" cy="27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5723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-</a:t>
            </a:r>
            <a:r>
              <a:rPr lang="zh-CN" altLang="en-US" dirty="0"/>
              <a:t>支持用户态中断的通知机制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D3EF21-C67E-4ECC-AF17-B0D5685DB3D2}"/>
              </a:ext>
            </a:extLst>
          </p:cNvPr>
          <p:cNvSpPr txBox="1"/>
          <p:nvPr/>
        </p:nvSpPr>
        <p:spPr>
          <a:xfrm>
            <a:off x="541539" y="1112874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通信接口兼容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1EFBB30-B79C-4AC5-A768-03854837978A}"/>
              </a:ext>
            </a:extLst>
          </p:cNvPr>
          <p:cNvSpPr txBox="1"/>
          <p:nvPr/>
        </p:nvSpPr>
        <p:spPr>
          <a:xfrm>
            <a:off x="1120651" y="2648305"/>
            <a:ext cx="7485624" cy="1561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Poll</a:t>
            </a:r>
            <a:r>
              <a:rPr lang="zh-CN" altLang="e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无需陷入内核态，在用户态读取中断寄存器中是否有有效中断并返回即可。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Wait</a:t>
            </a:r>
            <a:r>
              <a:rPr lang="zh-CN" altLang="e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在没有有效中断时将阻塞当前协程并切换到其他协程执行，等待用户态中断唤醒。</a:t>
            </a:r>
          </a:p>
        </p:txBody>
      </p:sp>
    </p:spTree>
    <p:extLst>
      <p:ext uri="{BB962C8B-B14F-4D97-AF65-F5344CB8AC3E}">
        <p14:creationId xmlns:p14="http://schemas.microsoft.com/office/powerpoint/2010/main" val="1984865461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-</a:t>
            </a:r>
            <a:r>
              <a:rPr lang="zh-CN" altLang="en-US" dirty="0"/>
              <a:t>异步</a:t>
            </a:r>
            <a:r>
              <a:rPr lang="en-US" altLang="zh-CN" dirty="0"/>
              <a:t>IPC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3E2B57-505C-4933-92E5-83EEFC56786A}"/>
              </a:ext>
            </a:extLst>
          </p:cNvPr>
          <p:cNvSpPr/>
          <p:nvPr/>
        </p:nvSpPr>
        <p:spPr>
          <a:xfrm>
            <a:off x="666750" y="1062559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dirty="0" err="1"/>
              <a:t>async_framework.png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CD6FFE-CC2D-470D-84CD-7F0452DDBD91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</a:rPr>
              <a:t>异步</a:t>
            </a:r>
            <a:r>
              <a:rPr lang="en-US" altLang="zh-CN" sz="4000" b="1" spc="300" dirty="0">
                <a:solidFill>
                  <a:schemeClr val="accent1"/>
                </a:solidFill>
                <a:latin typeface="微软雅黑" panose="020B0503020204020204" pitchFamily="34" charset="-122"/>
              </a:rPr>
              <a:t>IPC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B7D480A-4ACD-4774-8FE2-C3ACF399C7FF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8A19FD0-F98A-6241-9B17-1481EF981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93" y="1753604"/>
            <a:ext cx="6400800" cy="3238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4209F88-75C8-DF45-9C27-FC42ABCF207C}"/>
              </a:ext>
            </a:extLst>
          </p:cNvPr>
          <p:cNvSpPr txBox="1"/>
          <p:nvPr/>
        </p:nvSpPr>
        <p:spPr>
          <a:xfrm>
            <a:off x="1120651" y="2648305"/>
            <a:ext cx="3258246" cy="2361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共享内存：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结构设计、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SPSC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、无锁、对齐。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异步运行时</a:t>
            </a:r>
            <a:r>
              <a:rPr lang="zh-CN" altLang="e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协程作为执行单位、接收协程轮询数据、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U-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notifcation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发送时机。</a:t>
            </a:r>
          </a:p>
        </p:txBody>
      </p:sp>
    </p:spTree>
    <p:extLst>
      <p:ext uri="{BB962C8B-B14F-4D97-AF65-F5344CB8AC3E}">
        <p14:creationId xmlns:p14="http://schemas.microsoft.com/office/powerpoint/2010/main" val="108607846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</a:t>
            </a:r>
            <a:r>
              <a:rPr lang="en-US" altLang="zh-CN" dirty="0"/>
              <a:t>-</a:t>
            </a:r>
            <a:r>
              <a:rPr lang="zh-CN" altLang="en-US" dirty="0"/>
              <a:t>异步系统调用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ECD6FFE-CC2D-470D-84CD-7F0452DDBD91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</a:rPr>
              <a:t>异步系统调用</a:t>
            </a:r>
            <a:endParaRPr lang="zh-CN" altLang="en-US" sz="40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B7D480A-4ACD-4774-8FE2-C3ACF399C7FF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370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589E5DD6-B228-124E-BE86-C227C8E02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93" y="1753604"/>
            <a:ext cx="6400800" cy="3238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D05FFE2-DC75-D349-A535-866F5AEC47BE}"/>
              </a:ext>
            </a:extLst>
          </p:cNvPr>
          <p:cNvSpPr txBox="1"/>
          <p:nvPr/>
        </p:nvSpPr>
        <p:spPr>
          <a:xfrm>
            <a:off x="1120650" y="2648305"/>
            <a:ext cx="3593337" cy="3161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syscall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 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lib</a:t>
            </a:r>
            <a:r>
              <a:rPr lang="zh-CN" altLang="e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系统调用库的异步实现。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内核实现</a:t>
            </a:r>
            <a:r>
              <a:rPr lang="zh-CN" altLang="e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：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发送端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syscall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代替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U-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ntfn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、优先级抢占。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800100" lvl="1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Idle: 256</a:t>
            </a:r>
          </a:p>
          <a:p>
            <a:pPr marL="800100" lvl="1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Kernel handler: 0</a:t>
            </a:r>
          </a:p>
          <a:p>
            <a:pPr marL="800100" lvl="1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User thread: </a:t>
            </a:r>
            <a:r>
              <a:rPr lang="en-US" altLang="zh-CN" sz="20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prio</a:t>
            </a:r>
            <a:endParaRPr lang="zh-CN" altLang="en-US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2499315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89E5DD6-B228-124E-BE86-C227C8E02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294" y="1777742"/>
            <a:ext cx="6400800" cy="3238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BCAD4D-AA98-C64C-A423-6DF785E71AC5}"/>
              </a:ext>
            </a:extLst>
          </p:cNvPr>
          <p:cNvSpPr txBox="1"/>
          <p:nvPr/>
        </p:nvSpPr>
        <p:spPr>
          <a:xfrm>
            <a:off x="541539" y="1112874"/>
            <a:ext cx="2853509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新增系统调用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A8707D-3501-6D4D-96D8-57A538F64CEB}"/>
              </a:ext>
            </a:extLst>
          </p:cNvPr>
          <p:cNvSpPr txBox="1"/>
          <p:nvPr/>
        </p:nvSpPr>
        <p:spPr>
          <a:xfrm>
            <a:off x="717406" y="2094964"/>
            <a:ext cx="3945466" cy="929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16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UintrRegisterSender</a:t>
            </a:r>
            <a:endParaRPr lang="en-US" altLang="zh-CN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sz="16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UintrRegisterReceiver</a:t>
            </a:r>
            <a:endParaRPr lang="en" altLang="zh-CN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zh-CN" sz="1600" spc="3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UintrRegisterAsyncSyscall</a:t>
            </a:r>
            <a:endParaRPr lang="zh-CN" altLang="en-US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E6EF390-786D-AD48-983B-697B1C3A710F}"/>
              </a:ext>
            </a:extLst>
          </p:cNvPr>
          <p:cNvSpPr txBox="1"/>
          <p:nvPr/>
        </p:nvSpPr>
        <p:spPr>
          <a:xfrm>
            <a:off x="541539" y="3339718"/>
            <a:ext cx="3260002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自适应的混合轮询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23D29F-CB5E-B84C-B03B-33F0D80E5176}"/>
              </a:ext>
            </a:extLst>
          </p:cNvPr>
          <p:cNvSpPr txBox="1"/>
          <p:nvPr/>
        </p:nvSpPr>
        <p:spPr>
          <a:xfrm>
            <a:off x="541539" y="4168505"/>
            <a:ext cx="3260002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优先级机制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53A154-57C3-6A4C-A5D9-C4E859632A47}"/>
              </a:ext>
            </a:extLst>
          </p:cNvPr>
          <p:cNvSpPr txBox="1"/>
          <p:nvPr/>
        </p:nvSpPr>
        <p:spPr>
          <a:xfrm>
            <a:off x="717406" y="4909329"/>
            <a:ext cx="3945466" cy="929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用户定义的普通协程</a:t>
            </a:r>
            <a:endParaRPr lang="en-US" altLang="zh-CN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接收</a:t>
            </a: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异步请求和响应的协程</a:t>
            </a:r>
            <a:endParaRPr lang="en" altLang="zh-CN" sz="16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marL="342900" indent="-34290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外部中断</a:t>
            </a:r>
            <a:r>
              <a:rPr lang="zh-CN" altLang="en-US" sz="16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到来时的处理协程。</a:t>
            </a:r>
          </a:p>
        </p:txBody>
      </p:sp>
    </p:spTree>
    <p:extLst>
      <p:ext uri="{BB962C8B-B14F-4D97-AF65-F5344CB8AC3E}">
        <p14:creationId xmlns:p14="http://schemas.microsoft.com/office/powerpoint/2010/main" val="372777935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</a:t>
            </a:r>
            <a:r>
              <a:rPr lang="en-US" altLang="zh-CN" dirty="0"/>
              <a:t>-</a:t>
            </a:r>
            <a:r>
              <a:rPr lang="zh-CN" altLang="en-US" dirty="0"/>
              <a:t>异步</a:t>
            </a:r>
            <a:r>
              <a:rPr lang="en-US" altLang="zh-CN" dirty="0"/>
              <a:t>IPC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6B88BE3-FB73-EE4F-9D76-E727A3FD1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0" y="1698605"/>
            <a:ext cx="4521200" cy="2654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BEFB9B-D01E-724B-8E03-511C53FE4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747" y="1603355"/>
            <a:ext cx="4559300" cy="28448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0E6000C-015C-504E-9696-F77FA83FFDBD}"/>
              </a:ext>
            </a:extLst>
          </p:cNvPr>
          <p:cNvSpPr txBox="1"/>
          <p:nvPr/>
        </p:nvSpPr>
        <p:spPr>
          <a:xfrm>
            <a:off x="657402" y="4498084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- 横坐标是并发量，纵坐标是平均周期数。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335568-C73D-9241-AA82-8CB91B1F6C17}"/>
              </a:ext>
            </a:extLst>
          </p:cNvPr>
          <p:cNvSpPr txBox="1"/>
          <p:nvPr/>
        </p:nvSpPr>
        <p:spPr>
          <a:xfrm>
            <a:off x="5803032" y="4593334"/>
            <a:ext cx="6096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-</a:t>
            </a:r>
            <a:r>
              <a:rPr lang="zh-CN" altLang="en-US" dirty="0"/>
              <a:t> 横坐标是服务端计算负载级别，越高代表负载越大。</a:t>
            </a:r>
          </a:p>
          <a:p>
            <a:r>
              <a:rPr lang="zh-CN" altLang="en-US" dirty="0"/>
              <a:t>- 纵坐标为服务端的中断频率（次/每条call请求）。</a:t>
            </a:r>
          </a:p>
        </p:txBody>
      </p:sp>
    </p:spTree>
    <p:extLst>
      <p:ext uri="{BB962C8B-B14F-4D97-AF65-F5344CB8AC3E}">
        <p14:creationId xmlns:p14="http://schemas.microsoft.com/office/powerpoint/2010/main" val="853640234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</a:t>
            </a:r>
            <a:r>
              <a:rPr lang="en-US" altLang="zh-CN" dirty="0"/>
              <a:t>-TCP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8162D-6C71-424F-BB28-E413C11BC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0" y="1455372"/>
            <a:ext cx="4584700" cy="274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EBA791-A186-C745-BD25-A86F6A0BB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631" y="1442672"/>
            <a:ext cx="4584700" cy="2768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6449183-AEE9-B34F-8FAD-09CD8145AAD9}"/>
              </a:ext>
            </a:extLst>
          </p:cNvPr>
          <p:cNvSpPr txBox="1"/>
          <p:nvPr/>
        </p:nvSpPr>
        <p:spPr>
          <a:xfrm>
            <a:off x="833270" y="4446968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- 横坐标是</a:t>
            </a:r>
            <a:r>
              <a:rPr lang="en-US" altLang="zh-CN" dirty="0" err="1"/>
              <a:t>tcp</a:t>
            </a:r>
            <a:r>
              <a:rPr lang="zh-CN" altLang="en-US" dirty="0"/>
              <a:t>连接数。</a:t>
            </a:r>
          </a:p>
        </p:txBody>
      </p:sp>
    </p:spTree>
    <p:extLst>
      <p:ext uri="{BB962C8B-B14F-4D97-AF65-F5344CB8AC3E}">
        <p14:creationId xmlns:p14="http://schemas.microsoft.com/office/powerpoint/2010/main" val="2204240532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</a:t>
            </a:r>
            <a:r>
              <a:rPr lang="en-US" altLang="zh-CN" dirty="0"/>
              <a:t>-</a:t>
            </a:r>
            <a:r>
              <a:rPr lang="zh-CN" altLang="en-US" dirty="0"/>
              <a:t>内存分配器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49183-AEE9-B34F-8FAD-09CD8145AAD9}"/>
              </a:ext>
            </a:extLst>
          </p:cNvPr>
          <p:cNvSpPr txBox="1"/>
          <p:nvPr/>
        </p:nvSpPr>
        <p:spPr>
          <a:xfrm>
            <a:off x="833270" y="4446968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- 横</a:t>
            </a:r>
            <a:r>
              <a:rPr lang="zh-CN" altLang="en-US"/>
              <a:t>坐标是并发量。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8A0C39-DB6C-3645-9A22-F1E758F0D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7" y="1281499"/>
            <a:ext cx="4795077" cy="28998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D4F2A1-1414-C343-9108-9B8347D7E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36" y="1261857"/>
            <a:ext cx="4868206" cy="287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6094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136147"/>
              </p:ext>
            </p:extLst>
          </p:nvPr>
        </p:nvGraphicFramePr>
        <p:xfrm>
          <a:off x="798789" y="1125538"/>
          <a:ext cx="10532646" cy="438912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[1] Liedtke J. Improving IPC by kernel design[C]//Proceedings of the fourteenth ACM symposium on Operating systems principles. 1993: 175-188.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[2] Klein G, Elphinstone K,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et al. seL4: Formal verification of an OS kernel[C]//Proceedings of the ACM SIGOPS 22nd symposium on Operating systems principles. 2009: 207-220.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[3] van Schaik C, Leslie B, </a:t>
                      </a:r>
                      <a:r>
                        <a:rPr lang="en-US" altLang="zh-CN" dirty="0" err="1"/>
                        <a:t>Dannowski</a:t>
                      </a:r>
                      <a:r>
                        <a:rPr lang="en-US" altLang="zh-CN" dirty="0"/>
                        <a:t> U, et al. NICTA L4-embedded kernel reference manual, version NICTA N1[R]. Technical report, National ICT Australia, October 2005. Latest version available from: http://www. </a:t>
                      </a:r>
                      <a:r>
                        <a:rPr lang="en-US" altLang="zh-CN" dirty="0" err="1"/>
                        <a:t>ertos</a:t>
                      </a:r>
                      <a:r>
                        <a:rPr lang="en-US" altLang="zh-CN" dirty="0"/>
                        <a:t>. </a:t>
                      </a:r>
                      <a:r>
                        <a:rPr lang="en-US" altLang="zh-CN" dirty="0" err="1"/>
                        <a:t>nicta</a:t>
                      </a:r>
                      <a:r>
                        <a:rPr lang="en-US" altLang="zh-CN" dirty="0"/>
                        <a:t>. com. au/research/l4.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[4]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Leslie B. The OKL4 </a:t>
                      </a:r>
                      <a:r>
                        <a:rPr lang="en-US" altLang="zh-CN" dirty="0" err="1"/>
                        <a:t>Microvisor</a:t>
                      </a:r>
                      <a:r>
                        <a:rPr lang="en-US" altLang="zh-CN" dirty="0"/>
                        <a:t>: Convergence point of microkernels and hypervisors[C]//Proceedings of the first ACM </a:t>
                      </a:r>
                      <a:r>
                        <a:rPr lang="en-US" altLang="zh-CN" dirty="0" err="1"/>
                        <a:t>asia</a:t>
                      </a:r>
                      <a:r>
                        <a:rPr lang="en-US" altLang="zh-CN" dirty="0"/>
                        <a:t>-pacific workshop on Workshop on systems. 2010: 19-24.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[5]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Smejkal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T,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Lackorzynski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A, Engel B, et al. Transactional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ipc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fiasco.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[J]. OSPERT 2015, 2015: 19</a:t>
                      </a:r>
                      <a:r>
                        <a:rPr lang="en-US" altLang="zh-CN" dirty="0"/>
                        <a:t>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183746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[6]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Kuo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H C, Williams D, Koller R, et al. A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linux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clothing[C]//Proceedings of the Fifteenth European Conference on Computer Systems. 2020: 1-15.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42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34132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678667"/>
              </p:ext>
            </p:extLst>
          </p:nvPr>
        </p:nvGraphicFramePr>
        <p:xfrm>
          <a:off x="798789" y="1125538"/>
          <a:ext cx="10532646" cy="40233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[7]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Olivier P, Chiba D,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Lankes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S, et al. A binary-compatible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[C]//Proceedings of the 15th ACM SIGPLAN/SIGOPS International Conference on Virtual Execution Environments. 2019: 59-73.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[8]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Yu K, Zhang C, Zhao Y. Web Service Appliance Based on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[C]//2017 IEEE 37th International Conference on Distributed Computing Systems Workshops (ICDCSW). IEEE, 2017: 280-282.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[9]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Zhou Z, Bi Y, Wan J, et al.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Userspace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Bypass: Accelerating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Syscall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-intensive Applications[C]//17th USENIX Symposium on Operating Systems Design and Implementation (OSDI 23). 2023: 33-49.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[10]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Jeong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E Y, Wood S, Jamshed M, et al. {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mTCP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a Highly Scalable User-level {TCP} Stack for Multicore Systems[C]//11th USENIX Symposium on Networked Systems Design and Implementation (NSDI 14). 2014: 489-502.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[11]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Yang Z, Harris J R, Walker B, et al. SPDK: A development kit to build high performance storage applications[C]//2017 IEEE International Conference on Cloud Computing Technology and Science (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CloudCom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IEEE, 2017: 154-161.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58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1249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86728" y="1486204"/>
            <a:ext cx="3392601" cy="3729893"/>
            <a:chOff x="6597449" y="1148208"/>
            <a:chExt cx="3392601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674455" cy="620713"/>
              <a:chOff x="5855427" y="1647453"/>
              <a:chExt cx="2674455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980029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背景及意义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3392601" cy="620713"/>
              <a:chOff x="5855427" y="1647453"/>
              <a:chExt cx="3392601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698175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国内外研究现状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674455" cy="620713"/>
              <a:chOff x="5855427" y="1647453"/>
              <a:chExt cx="2674455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980029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设计与实现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1597237" cy="620713"/>
              <a:chOff x="5855427" y="1647453"/>
              <a:chExt cx="1597237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902811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评估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550798"/>
              </p:ext>
            </p:extLst>
          </p:nvPr>
        </p:nvGraphicFramePr>
        <p:xfrm>
          <a:off x="798789" y="1125538"/>
          <a:ext cx="10532646" cy="21945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[12]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Soares L, Stumm M. {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FlexSC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Flexible system call scheduling with {Exception-Less} system calls[C]//9th USENIX Symposium on Operating Systems Design and Implementation (OSDI 10). 2010.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[13]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Nassif N, Munch A O, Molnar C L, et al. Sapphire rapids: The next-generation Intel Xeon scalable processor[C]//2022 IEEE International Solid-State Circuits Conference (ISSCC). IEEE, 2022, 65: 44-46.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[14]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Waterman A,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Asanovic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K. The RISC-V instruction set manual, volume II: Privileged architecture[J]. RISC-V Foundation, 2019: 1-4.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6665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CA1CEE3D-035F-4E62-BD42-714E40B67217}"/>
              </a:ext>
            </a:extLst>
          </p:cNvPr>
          <p:cNvSpPr txBox="1"/>
          <p:nvPr/>
        </p:nvSpPr>
        <p:spPr>
          <a:xfrm>
            <a:off x="442912" y="1285128"/>
            <a:ext cx="11306175" cy="1292616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ea"/>
                <a:ea typeface="+mn-ea"/>
              </a:rPr>
              <a:t>微内核将大部分的内核功能模块和驱动移到用户态，应用程序通过同步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请求其服务，使用异步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（通知机制）进行同步。此外，内核利用通知机制将硬件中断转发给用户态驱动进行处理。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背景及意义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C7680011-A633-457F-B329-22FD85C47045}"/>
              </a:ext>
            </a:extLst>
          </p:cNvPr>
          <p:cNvSpPr/>
          <p:nvPr/>
        </p:nvSpPr>
        <p:spPr>
          <a:xfrm>
            <a:off x="508864" y="1013251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背景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AD73F5-F170-4ECD-8214-54AF6DF2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86" y="2488151"/>
            <a:ext cx="8486775" cy="31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198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背景及意义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B63F26B-FF54-4937-B878-8565FDBDD07A}"/>
              </a:ext>
            </a:extLst>
          </p:cNvPr>
          <p:cNvSpPr/>
          <p:nvPr/>
        </p:nvSpPr>
        <p:spPr>
          <a:xfrm>
            <a:off x="660399" y="1131263"/>
            <a:ext cx="4732215" cy="4352182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4DBC7FA-8500-4B1B-A92C-F23DE46D7DC2}"/>
              </a:ext>
            </a:extLst>
          </p:cNvPr>
          <p:cNvSpPr/>
          <p:nvPr/>
        </p:nvSpPr>
        <p:spPr>
          <a:xfrm>
            <a:off x="547949" y="5610842"/>
            <a:ext cx="4998741" cy="2983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pc="300" dirty="0"/>
              <a:t>系统框架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FD425A-EA2A-4C9F-B191-29672E267E30}"/>
              </a:ext>
            </a:extLst>
          </p:cNvPr>
          <p:cNvSpPr txBox="1"/>
          <p:nvPr/>
        </p:nvSpPr>
        <p:spPr>
          <a:xfrm>
            <a:off x="5713982" y="1994046"/>
            <a:ext cx="5422900" cy="1749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利用用户态中断硬件机制，设计无需内核转发的通知机制，并利用改造后的通知机制，基于</a:t>
            </a:r>
            <a:r>
              <a:rPr lang="en-US" altLang="zh-CN" sz="1800" dirty="0">
                <a:latin typeface="+mn-ea"/>
                <a:ea typeface="+mn-ea"/>
              </a:rPr>
              <a:t>Rust</a:t>
            </a:r>
            <a:r>
              <a:rPr lang="zh-CN" altLang="en-US" sz="1800" dirty="0">
                <a:latin typeface="+mn-ea"/>
                <a:ea typeface="+mn-ea"/>
              </a:rPr>
              <a:t>协程支持和共享内存设计和实现异步的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IPC</a:t>
            </a:r>
            <a:r>
              <a:rPr lang="zh-CN" altLang="en-US" sz="1800" dirty="0">
                <a:latin typeface="+mn-ea"/>
                <a:ea typeface="+mn-ea"/>
              </a:rPr>
              <a:t>和系统调用框架。</a:t>
            </a:r>
            <a:endParaRPr lang="en-US" altLang="zh-CN" sz="1800" dirty="0">
              <a:latin typeface="+mn-ea"/>
              <a:ea typeface="+mn-ea"/>
            </a:endParaRPr>
          </a:p>
          <a:p>
            <a:pPr algn="just" eaLnBrk="1" hangingPunct="1"/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D41235-5CE2-4B7B-9F05-468BD62E95C3}"/>
              </a:ext>
            </a:extLst>
          </p:cNvPr>
          <p:cNvSpPr txBox="1"/>
          <p:nvPr/>
        </p:nvSpPr>
        <p:spPr>
          <a:xfrm>
            <a:off x="6143501" y="1236990"/>
            <a:ext cx="2165296" cy="560153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6599F37-8C09-470E-AD2B-39C466D3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01" y="1929032"/>
            <a:ext cx="4398135" cy="3033196"/>
          </a:xfrm>
          <a:prstGeom prst="rect">
            <a:avLst/>
          </a:prstGeom>
        </p:spPr>
      </p:pic>
      <p:sp>
        <p:nvSpPr>
          <p:cNvPr id="21" name="Freeform 103">
            <a:extLst>
              <a:ext uri="{FF2B5EF4-FFF2-40B4-BE49-F238E27FC236}">
                <a16:creationId xmlns:a16="http://schemas.microsoft.com/office/drawing/2014/main" id="{22A5D40A-AEE4-45FC-8FFF-17ED66D1CB8E}"/>
              </a:ext>
            </a:extLst>
          </p:cNvPr>
          <p:cNvSpPr>
            <a:spLocks noEditPoints="1"/>
          </p:cNvSpPr>
          <p:nvPr/>
        </p:nvSpPr>
        <p:spPr bwMode="auto">
          <a:xfrm>
            <a:off x="5651079" y="1266804"/>
            <a:ext cx="358648" cy="576400"/>
          </a:xfrm>
          <a:custGeom>
            <a:avLst/>
            <a:gdLst>
              <a:gd name="T0" fmla="*/ 88 w 106"/>
              <a:gd name="T1" fmla="*/ 94 h 170"/>
              <a:gd name="T2" fmla="*/ 55 w 106"/>
              <a:gd name="T3" fmla="*/ 107 h 170"/>
              <a:gd name="T4" fmla="*/ 72 w 106"/>
              <a:gd name="T5" fmla="*/ 170 h 170"/>
              <a:gd name="T6" fmla="*/ 84 w 106"/>
              <a:gd name="T7" fmla="*/ 149 h 170"/>
              <a:gd name="T8" fmla="*/ 106 w 106"/>
              <a:gd name="T9" fmla="*/ 161 h 170"/>
              <a:gd name="T10" fmla="*/ 88 w 106"/>
              <a:gd name="T11" fmla="*/ 94 h 170"/>
              <a:gd name="T12" fmla="*/ 52 w 106"/>
              <a:gd name="T13" fmla="*/ 21 h 170"/>
              <a:gd name="T14" fmla="*/ 23 w 106"/>
              <a:gd name="T15" fmla="*/ 50 h 170"/>
              <a:gd name="T16" fmla="*/ 52 w 106"/>
              <a:gd name="T17" fmla="*/ 78 h 170"/>
              <a:gd name="T18" fmla="*/ 81 w 106"/>
              <a:gd name="T19" fmla="*/ 50 h 170"/>
              <a:gd name="T20" fmla="*/ 52 w 106"/>
              <a:gd name="T21" fmla="*/ 21 h 170"/>
              <a:gd name="T22" fmla="*/ 101 w 106"/>
              <a:gd name="T23" fmla="*/ 50 h 170"/>
              <a:gd name="T24" fmla="*/ 52 w 106"/>
              <a:gd name="T25" fmla="*/ 0 h 170"/>
              <a:gd name="T26" fmla="*/ 2 w 106"/>
              <a:gd name="T27" fmla="*/ 50 h 170"/>
              <a:gd name="T28" fmla="*/ 52 w 106"/>
              <a:gd name="T29" fmla="*/ 99 h 170"/>
              <a:gd name="T30" fmla="*/ 101 w 106"/>
              <a:gd name="T31" fmla="*/ 50 h 170"/>
              <a:gd name="T32" fmla="*/ 52 w 106"/>
              <a:gd name="T33" fmla="*/ 87 h 170"/>
              <a:gd name="T34" fmla="*/ 15 w 106"/>
              <a:gd name="T35" fmla="*/ 50 h 170"/>
              <a:gd name="T36" fmla="*/ 52 w 106"/>
              <a:gd name="T37" fmla="*/ 13 h 170"/>
              <a:gd name="T38" fmla="*/ 89 w 106"/>
              <a:gd name="T39" fmla="*/ 50 h 170"/>
              <a:gd name="T40" fmla="*/ 52 w 106"/>
              <a:gd name="T41" fmla="*/ 87 h 170"/>
              <a:gd name="T42" fmla="*/ 0 w 106"/>
              <a:gd name="T43" fmla="*/ 148 h 170"/>
              <a:gd name="T44" fmla="*/ 21 w 106"/>
              <a:gd name="T45" fmla="*/ 135 h 170"/>
              <a:gd name="T46" fmla="*/ 34 w 106"/>
              <a:gd name="T47" fmla="*/ 157 h 170"/>
              <a:gd name="T48" fmla="*/ 47 w 106"/>
              <a:gd name="T49" fmla="*/ 107 h 170"/>
              <a:gd name="T50" fmla="*/ 14 w 106"/>
              <a:gd name="T51" fmla="*/ 93 h 170"/>
              <a:gd name="T52" fmla="*/ 0 w 106"/>
              <a:gd name="T53" fmla="*/ 14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6" h="170">
                <a:moveTo>
                  <a:pt x="88" y="94"/>
                </a:moveTo>
                <a:cubicBezTo>
                  <a:pt x="79" y="101"/>
                  <a:pt x="68" y="106"/>
                  <a:pt x="55" y="107"/>
                </a:cubicBezTo>
                <a:cubicBezTo>
                  <a:pt x="72" y="170"/>
                  <a:pt x="72" y="170"/>
                  <a:pt x="72" y="170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106" y="161"/>
                  <a:pt x="106" y="161"/>
                  <a:pt x="106" y="161"/>
                </a:cubicBezTo>
                <a:lnTo>
                  <a:pt x="88" y="94"/>
                </a:lnTo>
                <a:close/>
                <a:moveTo>
                  <a:pt x="52" y="21"/>
                </a:moveTo>
                <a:cubicBezTo>
                  <a:pt x="36" y="21"/>
                  <a:pt x="23" y="34"/>
                  <a:pt x="23" y="50"/>
                </a:cubicBezTo>
                <a:cubicBezTo>
                  <a:pt x="23" y="65"/>
                  <a:pt x="36" y="78"/>
                  <a:pt x="52" y="78"/>
                </a:cubicBezTo>
                <a:cubicBezTo>
                  <a:pt x="68" y="78"/>
                  <a:pt x="81" y="65"/>
                  <a:pt x="81" y="50"/>
                </a:cubicBezTo>
                <a:cubicBezTo>
                  <a:pt x="81" y="34"/>
                  <a:pt x="68" y="21"/>
                  <a:pt x="52" y="21"/>
                </a:cubicBezTo>
                <a:close/>
                <a:moveTo>
                  <a:pt x="101" y="50"/>
                </a:moveTo>
                <a:cubicBezTo>
                  <a:pt x="101" y="22"/>
                  <a:pt x="79" y="0"/>
                  <a:pt x="52" y="0"/>
                </a:cubicBezTo>
                <a:cubicBezTo>
                  <a:pt x="24" y="0"/>
                  <a:pt x="2" y="22"/>
                  <a:pt x="2" y="50"/>
                </a:cubicBezTo>
                <a:cubicBezTo>
                  <a:pt x="2" y="77"/>
                  <a:pt x="24" y="99"/>
                  <a:pt x="52" y="99"/>
                </a:cubicBezTo>
                <a:cubicBezTo>
                  <a:pt x="79" y="99"/>
                  <a:pt x="101" y="77"/>
                  <a:pt x="101" y="50"/>
                </a:cubicBezTo>
                <a:close/>
                <a:moveTo>
                  <a:pt x="52" y="87"/>
                </a:moveTo>
                <a:cubicBezTo>
                  <a:pt x="31" y="87"/>
                  <a:pt x="15" y="70"/>
                  <a:pt x="15" y="50"/>
                </a:cubicBezTo>
                <a:cubicBezTo>
                  <a:pt x="15" y="29"/>
                  <a:pt x="31" y="13"/>
                  <a:pt x="52" y="13"/>
                </a:cubicBezTo>
                <a:cubicBezTo>
                  <a:pt x="72" y="13"/>
                  <a:pt x="89" y="29"/>
                  <a:pt x="89" y="50"/>
                </a:cubicBezTo>
                <a:cubicBezTo>
                  <a:pt x="89" y="70"/>
                  <a:pt x="72" y="87"/>
                  <a:pt x="52" y="87"/>
                </a:cubicBezTo>
                <a:close/>
                <a:moveTo>
                  <a:pt x="0" y="148"/>
                </a:moveTo>
                <a:cubicBezTo>
                  <a:pt x="21" y="135"/>
                  <a:pt x="21" y="135"/>
                  <a:pt x="21" y="135"/>
                </a:cubicBezTo>
                <a:cubicBezTo>
                  <a:pt x="34" y="157"/>
                  <a:pt x="34" y="157"/>
                  <a:pt x="34" y="157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35" y="106"/>
                  <a:pt x="23" y="101"/>
                  <a:pt x="14" y="93"/>
                </a:cubicBezTo>
                <a:lnTo>
                  <a:pt x="0" y="1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9C6CA67-788C-4800-8479-3BFCB5A2E8FB}"/>
              </a:ext>
            </a:extLst>
          </p:cNvPr>
          <p:cNvSpPr/>
          <p:nvPr/>
        </p:nvSpPr>
        <p:spPr>
          <a:xfrm>
            <a:off x="5713982" y="3677375"/>
            <a:ext cx="549915" cy="42264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01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50D16D-0BE6-46F3-BAF5-F8ED2D9F9A61}"/>
              </a:ext>
            </a:extLst>
          </p:cNvPr>
          <p:cNvSpPr txBox="1"/>
          <p:nvPr/>
        </p:nvSpPr>
        <p:spPr>
          <a:xfrm>
            <a:off x="6370957" y="3546489"/>
            <a:ext cx="5021354" cy="684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减少甚至消除特权级的切换开销，提升系统性能。</a:t>
            </a:r>
            <a:endParaRPr lang="en-US" altLang="zh-CN" sz="1800" dirty="0">
              <a:latin typeface="+mn-ea"/>
              <a:ea typeface="+mn-ea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3DF12CA-A6B7-482A-B6DC-AEDA58C80B84}"/>
              </a:ext>
            </a:extLst>
          </p:cNvPr>
          <p:cNvSpPr/>
          <p:nvPr/>
        </p:nvSpPr>
        <p:spPr>
          <a:xfrm>
            <a:off x="5713982" y="4449173"/>
            <a:ext cx="549915" cy="42264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02</a:t>
            </a:r>
            <a:endParaRPr lang="zh-CN" altLang="en-US" sz="12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B3F43AD-EFA4-4FAB-BCC8-C7A7197A2F0D}"/>
              </a:ext>
            </a:extLst>
          </p:cNvPr>
          <p:cNvSpPr txBox="1"/>
          <p:nvPr/>
        </p:nvSpPr>
        <p:spPr>
          <a:xfrm>
            <a:off x="6370957" y="4318287"/>
            <a:ext cx="5021354" cy="6844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设计和实现异步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IPC</a:t>
            </a:r>
            <a:r>
              <a:rPr lang="zh-CN" altLang="en-US" sz="1800" dirty="0">
                <a:latin typeface="+mn-ea"/>
                <a:ea typeface="+mn-ea"/>
              </a:rPr>
              <a:t>框架，提升系统的资源利用率。</a:t>
            </a:r>
            <a:endParaRPr lang="en-US" altLang="zh-CN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086820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-L4</a:t>
            </a:r>
            <a:r>
              <a:rPr lang="zh-CN" altLang="en-US" dirty="0"/>
              <a:t>系列优化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83756C-A65F-4FBD-A48F-31D430FCF6E2}"/>
              </a:ext>
            </a:extLst>
          </p:cNvPr>
          <p:cNvSpPr/>
          <p:nvPr/>
        </p:nvSpPr>
        <p:spPr>
          <a:xfrm>
            <a:off x="364228" y="1748484"/>
            <a:ext cx="11270173" cy="2398426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8F7E9C-4986-4FEA-9D28-CF9E69783860}"/>
              </a:ext>
            </a:extLst>
          </p:cNvPr>
          <p:cNvSpPr txBox="1"/>
          <p:nvPr/>
        </p:nvSpPr>
        <p:spPr>
          <a:xfrm>
            <a:off x="6096000" y="1887889"/>
            <a:ext cx="5418207" cy="2097890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dirty="0">
                <a:solidFill>
                  <a:schemeClr val="bg1"/>
                </a:solidFill>
              </a:rPr>
              <a:t>现代微内核保留了大部分原始的</a:t>
            </a:r>
            <a:r>
              <a:rPr lang="en-US" altLang="zh-CN" dirty="0">
                <a:solidFill>
                  <a:schemeClr val="bg1"/>
                </a:solidFill>
              </a:rPr>
              <a:t>L4</a:t>
            </a:r>
            <a:r>
              <a:rPr lang="zh-CN" altLang="en-US" dirty="0">
                <a:solidFill>
                  <a:schemeClr val="bg1"/>
                </a:solidFill>
              </a:rPr>
              <a:t>微内核的</a:t>
            </a:r>
            <a:r>
              <a:rPr lang="en-US" altLang="zh-CN" dirty="0">
                <a:solidFill>
                  <a:schemeClr val="bg1"/>
                </a:solidFill>
              </a:rPr>
              <a:t>IPC</a:t>
            </a:r>
            <a:r>
              <a:rPr lang="zh-CN" altLang="en-US" dirty="0">
                <a:solidFill>
                  <a:schemeClr val="bg1"/>
                </a:solidFill>
              </a:rPr>
              <a:t>优化手段，如组合系统调用、消息寄存器、快速路径等，也废弃了一些过时的优化，如懒惰调度。在这些优化的最好情况下，一次</a:t>
            </a:r>
            <a:r>
              <a:rPr lang="en-US" altLang="zh-CN" dirty="0">
                <a:solidFill>
                  <a:schemeClr val="bg1"/>
                </a:solidFill>
              </a:rPr>
              <a:t>IPC</a:t>
            </a:r>
            <a:r>
              <a:rPr lang="zh-CN" altLang="en-US" dirty="0">
                <a:solidFill>
                  <a:schemeClr val="bg1"/>
                </a:solidFill>
              </a:rPr>
              <a:t>仅需要两次上下文的切换。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矩形: 圆角 93">
            <a:extLst>
              <a:ext uri="{FF2B5EF4-FFF2-40B4-BE49-F238E27FC236}">
                <a16:creationId xmlns:a16="http://schemas.microsoft.com/office/drawing/2014/main" id="{CAFCB78B-2630-4B93-B3A2-0DB0404B37A9}"/>
              </a:ext>
            </a:extLst>
          </p:cNvPr>
          <p:cNvSpPr/>
          <p:nvPr/>
        </p:nvSpPr>
        <p:spPr>
          <a:xfrm>
            <a:off x="6132768" y="1176388"/>
            <a:ext cx="3662877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altLang="zh-CN" sz="2400" b="1" dirty="0">
                <a:solidFill>
                  <a:schemeClr val="accent4"/>
                </a:solidFill>
                <a:latin typeface="+mj-ea"/>
                <a:ea typeface="+mj-ea"/>
              </a:rPr>
              <a:t>L4</a:t>
            </a:r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系列微内核的</a:t>
            </a:r>
            <a:r>
              <a:rPr lang="en-US" altLang="zh-CN" sz="2400" b="1" dirty="0">
                <a:solidFill>
                  <a:schemeClr val="accent4"/>
                </a:solidFill>
                <a:latin typeface="+mj-ea"/>
                <a:ea typeface="+mj-ea"/>
              </a:rPr>
              <a:t>IPC</a:t>
            </a:r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优化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11260D-FAB6-417A-A7EB-58A2144ADD8C}"/>
              </a:ext>
            </a:extLst>
          </p:cNvPr>
          <p:cNvSpPr/>
          <p:nvPr/>
        </p:nvSpPr>
        <p:spPr>
          <a:xfrm>
            <a:off x="11634401" y="1748485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2F7BA7-7B54-4A66-AE7C-C682C9D8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58" y="1609079"/>
            <a:ext cx="5175778" cy="279446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图形 117">
            <a:extLst>
              <a:ext uri="{FF2B5EF4-FFF2-40B4-BE49-F238E27FC236}">
                <a16:creationId xmlns:a16="http://schemas.microsoft.com/office/drawing/2014/main" id="{B6881CDE-452C-4472-B3E5-7B6F77CAE239}"/>
              </a:ext>
            </a:extLst>
          </p:cNvPr>
          <p:cNvSpPr/>
          <p:nvPr/>
        </p:nvSpPr>
        <p:spPr>
          <a:xfrm>
            <a:off x="5637636" y="4691116"/>
            <a:ext cx="523125" cy="320625"/>
          </a:xfrm>
          <a:custGeom>
            <a:avLst/>
            <a:gdLst>
              <a:gd name="connsiteX0" fmla="*/ 537346 w 523125"/>
              <a:gd name="connsiteY0" fmla="*/ 24891 h 320625"/>
              <a:gd name="connsiteX1" fmla="*/ 530293 w 523125"/>
              <a:gd name="connsiteY1" fmla="*/ 7307 h 320625"/>
              <a:gd name="connsiteX2" fmla="*/ 512827 w 523125"/>
              <a:gd name="connsiteY2" fmla="*/ 0 h 320625"/>
              <a:gd name="connsiteX3" fmla="*/ 404895 w 523125"/>
              <a:gd name="connsiteY3" fmla="*/ 0 h 320625"/>
              <a:gd name="connsiteX4" fmla="*/ 397925 w 523125"/>
              <a:gd name="connsiteY4" fmla="*/ 4658 h 320625"/>
              <a:gd name="connsiteX5" fmla="*/ 399579 w 523125"/>
              <a:gd name="connsiteY5" fmla="*/ 12876 h 320625"/>
              <a:gd name="connsiteX6" fmla="*/ 420403 w 523125"/>
              <a:gd name="connsiteY6" fmla="*/ 33666 h 320625"/>
              <a:gd name="connsiteX7" fmla="*/ 425550 w 523125"/>
              <a:gd name="connsiteY7" fmla="*/ 46018 h 320625"/>
              <a:gd name="connsiteX8" fmla="*/ 420420 w 523125"/>
              <a:gd name="connsiteY8" fmla="*/ 58371 h 320625"/>
              <a:gd name="connsiteX9" fmla="*/ 314782 w 523125"/>
              <a:gd name="connsiteY9" fmla="*/ 163958 h 320625"/>
              <a:gd name="connsiteX10" fmla="*/ 282045 w 523125"/>
              <a:gd name="connsiteY10" fmla="*/ 163958 h 320625"/>
              <a:gd name="connsiteX11" fmla="*/ 213886 w 523125"/>
              <a:gd name="connsiteY11" fmla="*/ 95799 h 320625"/>
              <a:gd name="connsiteX12" fmla="*/ 198699 w 523125"/>
              <a:gd name="connsiteY12" fmla="*/ 89505 h 320625"/>
              <a:gd name="connsiteX13" fmla="*/ 183495 w 523125"/>
              <a:gd name="connsiteY13" fmla="*/ 95799 h 320625"/>
              <a:gd name="connsiteX14" fmla="*/ 6290 w 523125"/>
              <a:gd name="connsiteY14" fmla="*/ 272936 h 320625"/>
              <a:gd name="connsiteX15" fmla="*/ 6290 w 523125"/>
              <a:gd name="connsiteY15" fmla="*/ 303345 h 320625"/>
              <a:gd name="connsiteX16" fmla="*/ 29122 w 523125"/>
              <a:gd name="connsiteY16" fmla="*/ 326177 h 320625"/>
              <a:gd name="connsiteX17" fmla="*/ 44310 w 523125"/>
              <a:gd name="connsiteY17" fmla="*/ 332471 h 320625"/>
              <a:gd name="connsiteX18" fmla="*/ 59514 w 523125"/>
              <a:gd name="connsiteY18" fmla="*/ 326211 h 320625"/>
              <a:gd name="connsiteX19" fmla="*/ 182313 w 523125"/>
              <a:gd name="connsiteY19" fmla="*/ 203411 h 320625"/>
              <a:gd name="connsiteX20" fmla="*/ 215068 w 523125"/>
              <a:gd name="connsiteY20" fmla="*/ 203411 h 320625"/>
              <a:gd name="connsiteX21" fmla="*/ 282011 w 523125"/>
              <a:gd name="connsiteY21" fmla="*/ 270388 h 320625"/>
              <a:gd name="connsiteX22" fmla="*/ 298396 w 523125"/>
              <a:gd name="connsiteY22" fmla="*/ 277138 h 320625"/>
              <a:gd name="connsiteX23" fmla="*/ 314816 w 523125"/>
              <a:gd name="connsiteY23" fmla="*/ 270388 h 320625"/>
              <a:gd name="connsiteX24" fmla="*/ 473711 w 523125"/>
              <a:gd name="connsiteY24" fmla="*/ 111493 h 320625"/>
              <a:gd name="connsiteX25" fmla="*/ 486030 w 523125"/>
              <a:gd name="connsiteY25" fmla="*/ 106380 h 320625"/>
              <a:gd name="connsiteX26" fmla="*/ 498382 w 523125"/>
              <a:gd name="connsiteY26" fmla="*/ 111510 h 320625"/>
              <a:gd name="connsiteX27" fmla="*/ 522901 w 523125"/>
              <a:gd name="connsiteY27" fmla="*/ 136097 h 320625"/>
              <a:gd name="connsiteX28" fmla="*/ 531069 w 523125"/>
              <a:gd name="connsiteY28" fmla="*/ 137768 h 320625"/>
              <a:gd name="connsiteX29" fmla="*/ 535777 w 523125"/>
              <a:gd name="connsiteY29" fmla="*/ 130899 h 320625"/>
              <a:gd name="connsiteX30" fmla="*/ 537346 w 523125"/>
              <a:gd name="connsiteY30" fmla="*/ 24891 h 32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320625">
                <a:moveTo>
                  <a:pt x="537346" y="24891"/>
                </a:moveTo>
                <a:cubicBezTo>
                  <a:pt x="537448" y="18326"/>
                  <a:pt x="534900" y="11998"/>
                  <a:pt x="530293" y="7307"/>
                </a:cubicBezTo>
                <a:cubicBezTo>
                  <a:pt x="525720" y="2633"/>
                  <a:pt x="519408" y="0"/>
                  <a:pt x="512827" y="0"/>
                </a:cubicBezTo>
                <a:lnTo>
                  <a:pt x="404895" y="0"/>
                </a:lnTo>
                <a:cubicBezTo>
                  <a:pt x="401840" y="0"/>
                  <a:pt x="399090" y="1839"/>
                  <a:pt x="397925" y="4658"/>
                </a:cubicBezTo>
                <a:cubicBezTo>
                  <a:pt x="396778" y="7476"/>
                  <a:pt x="397436" y="10716"/>
                  <a:pt x="399579" y="12876"/>
                </a:cubicBezTo>
                <a:lnTo>
                  <a:pt x="420403" y="33666"/>
                </a:lnTo>
                <a:cubicBezTo>
                  <a:pt x="423693" y="36939"/>
                  <a:pt x="425550" y="41378"/>
                  <a:pt x="425550" y="46018"/>
                </a:cubicBezTo>
                <a:cubicBezTo>
                  <a:pt x="425550" y="50642"/>
                  <a:pt x="423727" y="55097"/>
                  <a:pt x="420420" y="58371"/>
                </a:cubicBezTo>
                <a:lnTo>
                  <a:pt x="314782" y="163958"/>
                </a:lnTo>
                <a:cubicBezTo>
                  <a:pt x="305737" y="173019"/>
                  <a:pt x="291073" y="173019"/>
                  <a:pt x="282045" y="163958"/>
                </a:cubicBezTo>
                <a:lnTo>
                  <a:pt x="213886" y="95799"/>
                </a:lnTo>
                <a:cubicBezTo>
                  <a:pt x="209853" y="91766"/>
                  <a:pt x="204403" y="89505"/>
                  <a:pt x="198699" y="89505"/>
                </a:cubicBezTo>
                <a:cubicBezTo>
                  <a:pt x="192995" y="89505"/>
                  <a:pt x="187528" y="91766"/>
                  <a:pt x="183495" y="95799"/>
                </a:cubicBezTo>
                <a:lnTo>
                  <a:pt x="6290" y="272936"/>
                </a:lnTo>
                <a:cubicBezTo>
                  <a:pt x="-2097" y="281340"/>
                  <a:pt x="-2097" y="294958"/>
                  <a:pt x="6290" y="303345"/>
                </a:cubicBezTo>
                <a:lnTo>
                  <a:pt x="29122" y="326177"/>
                </a:lnTo>
                <a:cubicBezTo>
                  <a:pt x="33155" y="330210"/>
                  <a:pt x="38606" y="332471"/>
                  <a:pt x="44310" y="332471"/>
                </a:cubicBezTo>
                <a:cubicBezTo>
                  <a:pt x="50013" y="332471"/>
                  <a:pt x="55481" y="330210"/>
                  <a:pt x="59514" y="326211"/>
                </a:cubicBezTo>
                <a:lnTo>
                  <a:pt x="182313" y="203411"/>
                </a:lnTo>
                <a:cubicBezTo>
                  <a:pt x="191358" y="194400"/>
                  <a:pt x="206023" y="194400"/>
                  <a:pt x="215068" y="203411"/>
                </a:cubicBezTo>
                <a:lnTo>
                  <a:pt x="282011" y="270388"/>
                </a:lnTo>
                <a:cubicBezTo>
                  <a:pt x="286365" y="274725"/>
                  <a:pt x="292237" y="277138"/>
                  <a:pt x="298396" y="277138"/>
                </a:cubicBezTo>
                <a:cubicBezTo>
                  <a:pt x="304556" y="277138"/>
                  <a:pt x="310462" y="274691"/>
                  <a:pt x="314816" y="270388"/>
                </a:cubicBezTo>
                <a:lnTo>
                  <a:pt x="473711" y="111493"/>
                </a:lnTo>
                <a:cubicBezTo>
                  <a:pt x="476968" y="108219"/>
                  <a:pt x="481423" y="106380"/>
                  <a:pt x="486030" y="106380"/>
                </a:cubicBezTo>
                <a:cubicBezTo>
                  <a:pt x="490670" y="106380"/>
                  <a:pt x="495125" y="108219"/>
                  <a:pt x="498382" y="111510"/>
                </a:cubicBezTo>
                <a:lnTo>
                  <a:pt x="522901" y="136097"/>
                </a:lnTo>
                <a:cubicBezTo>
                  <a:pt x="525045" y="138240"/>
                  <a:pt x="528234" y="138898"/>
                  <a:pt x="531069" y="137768"/>
                </a:cubicBezTo>
                <a:cubicBezTo>
                  <a:pt x="533870" y="136637"/>
                  <a:pt x="535693" y="133920"/>
                  <a:pt x="535777" y="130899"/>
                </a:cubicBezTo>
                <a:lnTo>
                  <a:pt x="537346" y="24891"/>
                </a:lnTo>
                <a:close/>
              </a:path>
            </a:pathLst>
          </a:custGeom>
          <a:solidFill>
            <a:schemeClr val="accent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8" name="矩形: 圆角 93">
            <a:extLst>
              <a:ext uri="{FF2B5EF4-FFF2-40B4-BE49-F238E27FC236}">
                <a16:creationId xmlns:a16="http://schemas.microsoft.com/office/drawing/2014/main" id="{AFE4CC70-A6EC-4189-9539-04F0B2FE5086}"/>
              </a:ext>
            </a:extLst>
          </p:cNvPr>
          <p:cNvSpPr/>
          <p:nvPr/>
        </p:nvSpPr>
        <p:spPr>
          <a:xfrm>
            <a:off x="6237667" y="4624014"/>
            <a:ext cx="3662877" cy="83670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能否进一步减少甚至消除上下文切换的开销？</a:t>
            </a:r>
          </a:p>
        </p:txBody>
      </p:sp>
    </p:spTree>
    <p:extLst>
      <p:ext uri="{BB962C8B-B14F-4D97-AF65-F5344CB8AC3E}">
        <p14:creationId xmlns:p14="http://schemas.microsoft.com/office/powerpoint/2010/main" val="330014915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C7491E98-61DD-4249-BE51-736DBAC4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568" y="1657843"/>
            <a:ext cx="3320546" cy="37233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3429ED-1442-4646-AF07-E57D4AD25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26" y="1401113"/>
            <a:ext cx="3128624" cy="42359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</a:t>
            </a:r>
            <a:r>
              <a:rPr lang="zh-CN" altLang="en-US" dirty="0"/>
              <a:t>统一地址空间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11260D-FAB6-417A-A7EB-58A2144ADD8C}"/>
              </a:ext>
            </a:extLst>
          </p:cNvPr>
          <p:cNvSpPr/>
          <p:nvPr/>
        </p:nvSpPr>
        <p:spPr>
          <a:xfrm>
            <a:off x="11634401" y="1748485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0A10D21-C3D4-4CC5-B2F1-8AC018EF3001}"/>
              </a:ext>
            </a:extLst>
          </p:cNvPr>
          <p:cNvSpPr txBox="1"/>
          <p:nvPr/>
        </p:nvSpPr>
        <p:spPr>
          <a:xfrm>
            <a:off x="3671584" y="3259411"/>
            <a:ext cx="2074984" cy="24856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将用户态的处理程序移到内核，避免特权级的切换。如</a:t>
            </a:r>
            <a:r>
              <a:rPr lang="en-US" altLang="zh-CN" sz="1800" dirty="0" err="1">
                <a:latin typeface="+mn-ea"/>
                <a:ea typeface="+mn-ea"/>
                <a:cs typeface="Times New Roman" panose="02020603050405020304" pitchFamily="18" charset="0"/>
              </a:rPr>
              <a:t>Unikernel</a:t>
            </a:r>
            <a:r>
              <a:rPr lang="zh-CN" altLang="en-US" sz="1800" dirty="0">
                <a:latin typeface="+mn-ea"/>
                <a:ea typeface="+mn-ea"/>
              </a:rPr>
              <a:t>，</a:t>
            </a:r>
            <a:r>
              <a:rPr lang="en-US" altLang="zh-CN" sz="1800" dirty="0" err="1">
                <a:latin typeface="+mn-ea"/>
                <a:ea typeface="+mn-ea"/>
                <a:cs typeface="Times New Roman" panose="02020603050405020304" pitchFamily="18" charset="0"/>
              </a:rPr>
              <a:t>Userspace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 bypass</a:t>
            </a:r>
            <a:r>
              <a:rPr lang="zh-CN" altLang="en-US" sz="1800" dirty="0">
                <a:latin typeface="+mn-ea"/>
                <a:ea typeface="+mn-ea"/>
              </a:rPr>
              <a:t>等。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1EF234A-0E47-47BB-853E-2D373C173E21}"/>
              </a:ext>
            </a:extLst>
          </p:cNvPr>
          <p:cNvSpPr txBox="1"/>
          <p:nvPr/>
        </p:nvSpPr>
        <p:spPr>
          <a:xfrm>
            <a:off x="3049369" y="2357449"/>
            <a:ext cx="2373923" cy="58905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用户程序提级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84EC551-836A-4A4A-9696-97713C74AB28}"/>
              </a:ext>
            </a:extLst>
          </p:cNvPr>
          <p:cNvSpPr txBox="1"/>
          <p:nvPr/>
        </p:nvSpPr>
        <p:spPr>
          <a:xfrm>
            <a:off x="9193100" y="3259411"/>
            <a:ext cx="2074984" cy="14046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sz="1800" dirty="0">
                <a:latin typeface="+mn-ea"/>
                <a:ea typeface="+mn-ea"/>
              </a:rPr>
              <a:t>通过</a:t>
            </a:r>
            <a:r>
              <a:rPr lang="en-US" altLang="zh-CN" sz="1800" dirty="0">
                <a:latin typeface="+mn-ea"/>
                <a:ea typeface="+mn-ea"/>
              </a:rPr>
              <a:t>MMIO</a:t>
            </a:r>
            <a:r>
              <a:rPr lang="zh-CN" altLang="en-US" sz="1800" dirty="0">
                <a:latin typeface="+mn-ea"/>
                <a:ea typeface="+mn-ea"/>
              </a:rPr>
              <a:t>从用户态直接访问硬件设备，从而避免特权级的切换。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5F227F-BB83-4BC7-9C65-4C65FA0B34A6}"/>
              </a:ext>
            </a:extLst>
          </p:cNvPr>
          <p:cNvSpPr txBox="1"/>
          <p:nvPr/>
        </p:nvSpPr>
        <p:spPr>
          <a:xfrm>
            <a:off x="8594039" y="2357448"/>
            <a:ext cx="2373923" cy="589055"/>
          </a:xfrm>
          <a:prstGeom prst="rect">
            <a:avLst/>
          </a:prstGeom>
          <a:solidFill>
            <a:srgbClr val="A13F0B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内核旁路</a:t>
            </a:r>
          </a:p>
        </p:txBody>
      </p:sp>
    </p:spTree>
    <p:extLst>
      <p:ext uri="{BB962C8B-B14F-4D97-AF65-F5344CB8AC3E}">
        <p14:creationId xmlns:p14="http://schemas.microsoft.com/office/powerpoint/2010/main" val="164128587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</a:t>
            </a:r>
            <a:r>
              <a:rPr lang="zh-CN" altLang="en-US" dirty="0"/>
              <a:t>批量系统调用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83756C-A65F-4FBD-A48F-31D430FCF6E2}"/>
              </a:ext>
            </a:extLst>
          </p:cNvPr>
          <p:cNvSpPr/>
          <p:nvPr/>
        </p:nvSpPr>
        <p:spPr>
          <a:xfrm>
            <a:off x="364228" y="1748484"/>
            <a:ext cx="11270173" cy="2398426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8F7E9C-4986-4FEA-9D28-CF9E69783860}"/>
              </a:ext>
            </a:extLst>
          </p:cNvPr>
          <p:cNvSpPr txBox="1"/>
          <p:nvPr/>
        </p:nvSpPr>
        <p:spPr>
          <a:xfrm>
            <a:off x="6096000" y="1887889"/>
            <a:ext cx="5418207" cy="2097890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dirty="0">
                <a:solidFill>
                  <a:schemeClr val="bg1"/>
                </a:solidFill>
              </a:rPr>
              <a:t>将多个系统调用组合成一次系统调用和一个请求队列，由多个系统调用分摊一次上下文切换的成本。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矩形: 圆角 93">
            <a:extLst>
              <a:ext uri="{FF2B5EF4-FFF2-40B4-BE49-F238E27FC236}">
                <a16:creationId xmlns:a16="http://schemas.microsoft.com/office/drawing/2014/main" id="{CAFCB78B-2630-4B93-B3A2-0DB0404B37A9}"/>
              </a:ext>
            </a:extLst>
          </p:cNvPr>
          <p:cNvSpPr/>
          <p:nvPr/>
        </p:nvSpPr>
        <p:spPr>
          <a:xfrm>
            <a:off x="6132768" y="1176388"/>
            <a:ext cx="3662877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批量系统调用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911260D-FAB6-417A-A7EB-58A2144ADD8C}"/>
              </a:ext>
            </a:extLst>
          </p:cNvPr>
          <p:cNvSpPr/>
          <p:nvPr/>
        </p:nvSpPr>
        <p:spPr>
          <a:xfrm>
            <a:off x="11634401" y="1748485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93">
            <a:extLst>
              <a:ext uri="{FF2B5EF4-FFF2-40B4-BE49-F238E27FC236}">
                <a16:creationId xmlns:a16="http://schemas.microsoft.com/office/drawing/2014/main" id="{AFE4CC70-A6EC-4189-9539-04F0B2FE5086}"/>
              </a:ext>
            </a:extLst>
          </p:cNvPr>
          <p:cNvSpPr/>
          <p:nvPr/>
        </p:nvSpPr>
        <p:spPr>
          <a:xfrm>
            <a:off x="6237667" y="4624014"/>
            <a:ext cx="5276540" cy="83670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如何设置提交时机需要取舍，提交间隔过短会导致切换次数变多，提交间隔过长可能会导致接收端饿死。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2F7531-237F-410F-B42C-C0B928BA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93" y="1887889"/>
            <a:ext cx="5101268" cy="2025015"/>
          </a:xfrm>
          <a:prstGeom prst="rect">
            <a:avLst/>
          </a:prstGeom>
        </p:spPr>
      </p:pic>
      <p:sp>
        <p:nvSpPr>
          <p:cNvPr id="13" name="Freeform 153">
            <a:extLst>
              <a:ext uri="{FF2B5EF4-FFF2-40B4-BE49-F238E27FC236}">
                <a16:creationId xmlns:a16="http://schemas.microsoft.com/office/drawing/2014/main" id="{ECC84F15-E10E-4E59-88A6-6F2D3196AA66}"/>
              </a:ext>
            </a:extLst>
          </p:cNvPr>
          <p:cNvSpPr>
            <a:spLocks noEditPoints="1"/>
          </p:cNvSpPr>
          <p:nvPr/>
        </p:nvSpPr>
        <p:spPr bwMode="auto">
          <a:xfrm>
            <a:off x="5779061" y="4447601"/>
            <a:ext cx="481013" cy="481013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106 w 128"/>
              <a:gd name="T11" fmla="*/ 106 h 128"/>
              <a:gd name="T12" fmla="*/ 87 w 128"/>
              <a:gd name="T13" fmla="*/ 119 h 128"/>
              <a:gd name="T14" fmla="*/ 64 w 128"/>
              <a:gd name="T15" fmla="*/ 123 h 128"/>
              <a:gd name="T16" fmla="*/ 41 w 128"/>
              <a:gd name="T17" fmla="*/ 119 h 128"/>
              <a:gd name="T18" fmla="*/ 22 w 128"/>
              <a:gd name="T19" fmla="*/ 106 h 128"/>
              <a:gd name="T20" fmla="*/ 9 w 128"/>
              <a:gd name="T21" fmla="*/ 87 h 128"/>
              <a:gd name="T22" fmla="*/ 5 w 128"/>
              <a:gd name="T23" fmla="*/ 64 h 128"/>
              <a:gd name="T24" fmla="*/ 9 w 128"/>
              <a:gd name="T25" fmla="*/ 41 h 128"/>
              <a:gd name="T26" fmla="*/ 22 w 128"/>
              <a:gd name="T27" fmla="*/ 22 h 128"/>
              <a:gd name="T28" fmla="*/ 41 w 128"/>
              <a:gd name="T29" fmla="*/ 9 h 128"/>
              <a:gd name="T30" fmla="*/ 87 w 128"/>
              <a:gd name="T31" fmla="*/ 9 h 128"/>
              <a:gd name="T32" fmla="*/ 106 w 128"/>
              <a:gd name="T33" fmla="*/ 22 h 128"/>
              <a:gd name="T34" fmla="*/ 119 w 128"/>
              <a:gd name="T35" fmla="*/ 41 h 128"/>
              <a:gd name="T36" fmla="*/ 123 w 128"/>
              <a:gd name="T37" fmla="*/ 64 h 128"/>
              <a:gd name="T38" fmla="*/ 119 w 128"/>
              <a:gd name="T39" fmla="*/ 87 h 128"/>
              <a:gd name="T40" fmla="*/ 106 w 128"/>
              <a:gd name="T41" fmla="*/ 10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106" y="106"/>
                </a:moveTo>
                <a:cubicBezTo>
                  <a:pt x="101" y="111"/>
                  <a:pt x="94" y="116"/>
                  <a:pt x="87" y="119"/>
                </a:cubicBezTo>
                <a:cubicBezTo>
                  <a:pt x="80" y="122"/>
                  <a:pt x="72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4" y="116"/>
                  <a:pt x="27" y="111"/>
                  <a:pt x="22" y="106"/>
                </a:cubicBezTo>
                <a:cubicBezTo>
                  <a:pt x="17" y="101"/>
                  <a:pt x="12" y="94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56"/>
                  <a:pt x="6" y="48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7" y="17"/>
                  <a:pt x="34" y="12"/>
                  <a:pt x="41" y="9"/>
                </a:cubicBezTo>
                <a:cubicBezTo>
                  <a:pt x="56" y="3"/>
                  <a:pt x="72" y="3"/>
                  <a:pt x="87" y="9"/>
                </a:cubicBezTo>
                <a:cubicBezTo>
                  <a:pt x="94" y="12"/>
                  <a:pt x="101" y="17"/>
                  <a:pt x="106" y="22"/>
                </a:cubicBezTo>
                <a:cubicBezTo>
                  <a:pt x="112" y="27"/>
                  <a:pt x="116" y="34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72"/>
                  <a:pt x="122" y="80"/>
                  <a:pt x="119" y="87"/>
                </a:cubicBezTo>
                <a:cubicBezTo>
                  <a:pt x="116" y="94"/>
                  <a:pt x="112" y="101"/>
                  <a:pt x="106" y="1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Oval 154">
            <a:extLst>
              <a:ext uri="{FF2B5EF4-FFF2-40B4-BE49-F238E27FC236}">
                <a16:creationId xmlns:a16="http://schemas.microsoft.com/office/drawing/2014/main" id="{60EDCAFF-6ADC-4CA8-A43B-F45F33968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223" y="4607939"/>
            <a:ext cx="26988" cy="26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Oval 155">
            <a:extLst>
              <a:ext uri="{FF2B5EF4-FFF2-40B4-BE49-F238E27FC236}">
                <a16:creationId xmlns:a16="http://schemas.microsoft.com/office/drawing/2014/main" id="{D1230298-5904-4354-9487-57C9D92C6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923" y="4607939"/>
            <a:ext cx="25400" cy="269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Freeform 156">
            <a:extLst>
              <a:ext uri="{FF2B5EF4-FFF2-40B4-BE49-F238E27FC236}">
                <a16:creationId xmlns:a16="http://schemas.microsoft.com/office/drawing/2014/main" id="{52ED112A-8554-4D79-B443-04F0D1330DDB}"/>
              </a:ext>
            </a:extLst>
          </p:cNvPr>
          <p:cNvSpPr>
            <a:spLocks/>
          </p:cNvSpPr>
          <p:nvPr/>
        </p:nvSpPr>
        <p:spPr bwMode="auto">
          <a:xfrm>
            <a:off x="5891773" y="4739701"/>
            <a:ext cx="255588" cy="79375"/>
          </a:xfrm>
          <a:custGeom>
            <a:avLst/>
            <a:gdLst>
              <a:gd name="T0" fmla="*/ 34 w 68"/>
              <a:gd name="T1" fmla="*/ 0 h 21"/>
              <a:gd name="T2" fmla="*/ 0 w 68"/>
              <a:gd name="T3" fmla="*/ 17 h 21"/>
              <a:gd name="T4" fmla="*/ 0 w 68"/>
              <a:gd name="T5" fmla="*/ 18 h 21"/>
              <a:gd name="T6" fmla="*/ 2 w 68"/>
              <a:gd name="T7" fmla="*/ 20 h 21"/>
              <a:gd name="T8" fmla="*/ 4 w 68"/>
              <a:gd name="T9" fmla="*/ 19 h 21"/>
              <a:gd name="T10" fmla="*/ 8 w 68"/>
              <a:gd name="T11" fmla="*/ 15 h 21"/>
              <a:gd name="T12" fmla="*/ 20 w 68"/>
              <a:gd name="T13" fmla="*/ 7 h 21"/>
              <a:gd name="T14" fmla="*/ 34 w 68"/>
              <a:gd name="T15" fmla="*/ 4 h 21"/>
              <a:gd name="T16" fmla="*/ 48 w 68"/>
              <a:gd name="T17" fmla="*/ 7 h 21"/>
              <a:gd name="T18" fmla="*/ 60 w 68"/>
              <a:gd name="T19" fmla="*/ 15 h 21"/>
              <a:gd name="T20" fmla="*/ 64 w 68"/>
              <a:gd name="T21" fmla="*/ 19 h 21"/>
              <a:gd name="T22" fmla="*/ 68 w 68"/>
              <a:gd name="T23" fmla="*/ 18 h 21"/>
              <a:gd name="T24" fmla="*/ 68 w 68"/>
              <a:gd name="T25" fmla="*/ 17 h 21"/>
              <a:gd name="T26" fmla="*/ 34 w 68"/>
              <a:gd name="T27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21">
                <a:moveTo>
                  <a:pt x="34" y="0"/>
                </a:moveTo>
                <a:cubicBezTo>
                  <a:pt x="20" y="0"/>
                  <a:pt x="8" y="6"/>
                  <a:pt x="0" y="17"/>
                </a:cubicBezTo>
                <a:cubicBezTo>
                  <a:pt x="0" y="17"/>
                  <a:pt x="0" y="18"/>
                  <a:pt x="0" y="18"/>
                </a:cubicBezTo>
                <a:cubicBezTo>
                  <a:pt x="0" y="19"/>
                  <a:pt x="1" y="20"/>
                  <a:pt x="2" y="20"/>
                </a:cubicBezTo>
                <a:cubicBezTo>
                  <a:pt x="3" y="20"/>
                  <a:pt x="3" y="20"/>
                  <a:pt x="4" y="19"/>
                </a:cubicBezTo>
                <a:cubicBezTo>
                  <a:pt x="5" y="18"/>
                  <a:pt x="6" y="16"/>
                  <a:pt x="8" y="15"/>
                </a:cubicBezTo>
                <a:cubicBezTo>
                  <a:pt x="11" y="12"/>
                  <a:pt x="15" y="9"/>
                  <a:pt x="20" y="7"/>
                </a:cubicBezTo>
                <a:cubicBezTo>
                  <a:pt x="24" y="5"/>
                  <a:pt x="29" y="4"/>
                  <a:pt x="34" y="4"/>
                </a:cubicBezTo>
                <a:cubicBezTo>
                  <a:pt x="39" y="4"/>
                  <a:pt x="44" y="5"/>
                  <a:pt x="48" y="7"/>
                </a:cubicBezTo>
                <a:cubicBezTo>
                  <a:pt x="53" y="9"/>
                  <a:pt x="57" y="12"/>
                  <a:pt x="60" y="15"/>
                </a:cubicBezTo>
                <a:cubicBezTo>
                  <a:pt x="62" y="16"/>
                  <a:pt x="63" y="18"/>
                  <a:pt x="64" y="19"/>
                </a:cubicBezTo>
                <a:cubicBezTo>
                  <a:pt x="66" y="21"/>
                  <a:pt x="68" y="20"/>
                  <a:pt x="68" y="18"/>
                </a:cubicBezTo>
                <a:cubicBezTo>
                  <a:pt x="68" y="18"/>
                  <a:pt x="68" y="17"/>
                  <a:pt x="68" y="17"/>
                </a:cubicBezTo>
                <a:cubicBezTo>
                  <a:pt x="60" y="6"/>
                  <a:pt x="48" y="0"/>
                  <a:pt x="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089362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  <a:r>
              <a:rPr lang="en-US" altLang="zh-CN" dirty="0"/>
              <a:t>-</a:t>
            </a:r>
            <a:r>
              <a:rPr lang="zh-CN" altLang="en-US" dirty="0"/>
              <a:t>总结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018955-8B7E-4C3C-A177-A0AC78ACF8F4}"/>
              </a:ext>
            </a:extLst>
          </p:cNvPr>
          <p:cNvSpPr txBox="1"/>
          <p:nvPr/>
        </p:nvSpPr>
        <p:spPr>
          <a:xfrm>
            <a:off x="827099" y="992919"/>
            <a:ext cx="2373923" cy="589055"/>
          </a:xfrm>
          <a:prstGeom prst="rect">
            <a:avLst/>
          </a:prstGeom>
          <a:solidFill>
            <a:srgbClr val="A13F0B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4000" spc="3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graphicFrame>
        <p:nvGraphicFramePr>
          <p:cNvPr id="12" name="表格 16">
            <a:extLst>
              <a:ext uri="{FF2B5EF4-FFF2-40B4-BE49-F238E27FC236}">
                <a16:creationId xmlns:a16="http://schemas.microsoft.com/office/drawing/2014/main" id="{60562956-9602-432A-B86B-DEB64CA09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250681"/>
              </p:ext>
            </p:extLst>
          </p:nvPr>
        </p:nvGraphicFramePr>
        <p:xfrm>
          <a:off x="1770415" y="1614008"/>
          <a:ext cx="81280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304738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33465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31385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30276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优化方法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详细分类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缺点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4479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减少内核路径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懒惰调度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[1, 3, 4, 5]</a:t>
                      </a:r>
                      <a:endParaRPr lang="zh-CN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上下文切换开销已经成为性能瓶颈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54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快速路径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[1, 2, 3, 4, 5]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3875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消息寄存器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70327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zh-CN" altLang="en-US" dirty="0"/>
                        <a:t>减少上下文切换开销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消息寄存器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[1, 2, 3, 4, 5]</a:t>
                      </a:r>
                      <a:endParaRPr lang="zh-CN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无法从根本上消除切换开销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582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组合系统调用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3745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ASID</a:t>
                      </a:r>
                      <a:r>
                        <a:rPr lang="zh-CN" altLang="en-US" dirty="0"/>
                        <a:t>机制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[2]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0490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统一地址空间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[6, 7, 8, 9, 10, 11]</a:t>
                      </a:r>
                    </a:p>
                  </a:txBody>
                  <a:tcPr marL="95250" marR="95250" marT="47625" marB="47625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与微内核设计理念相悖，无法有效地实施到微内核中。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6696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批量系统调用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[12]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376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38929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国内外研究现状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D267987-BA79-48A3-BBB6-6CF3B26DFD0E}"/>
              </a:ext>
            </a:extLst>
          </p:cNvPr>
          <p:cNvSpPr/>
          <p:nvPr/>
        </p:nvSpPr>
        <p:spPr>
          <a:xfrm>
            <a:off x="307660" y="6066359"/>
            <a:ext cx="11306175" cy="197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1B193D-DE23-40FC-B76D-2B6AA3118715}"/>
              </a:ext>
            </a:extLst>
          </p:cNvPr>
          <p:cNvSpPr/>
          <p:nvPr/>
        </p:nvSpPr>
        <p:spPr>
          <a:xfrm>
            <a:off x="442914" y="2496630"/>
            <a:ext cx="11270173" cy="2398426"/>
          </a:xfrm>
          <a:prstGeom prst="rect">
            <a:avLst/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9FBDF7-FE4E-499A-A219-41C3561EB6A8}"/>
              </a:ext>
            </a:extLst>
          </p:cNvPr>
          <p:cNvSpPr txBox="1"/>
          <p:nvPr/>
        </p:nvSpPr>
        <p:spPr>
          <a:xfrm>
            <a:off x="6174686" y="2636035"/>
            <a:ext cx="5418207" cy="2097890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txBody>
          <a:bodyPr wrap="square" lIns="180000" tIns="180000" rIns="180000" bIns="180000" rtlCol="0" anchor="ctr" anchorCtr="0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pc="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 eaLnBrk="1" hangingPunct="1"/>
            <a:r>
              <a:rPr lang="zh-CN" altLang="en-US" dirty="0">
                <a:solidFill>
                  <a:schemeClr val="bg1"/>
                </a:solidFill>
              </a:rPr>
              <a:t>允许通过硬件寄存器直接通知接收方，无需陷入内核，与微内核的通知机制十分契合。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目前已经在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Sapphire Rapids x86[13]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处理器上和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RISCV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扩展</a:t>
            </a:r>
            <a:r>
              <a:rPr lang="en-US" altLang="zh-CN" b="0" i="0" dirty="0">
                <a:solidFill>
                  <a:srgbClr val="F8F8F2"/>
                </a:solidFill>
                <a:effectLst/>
                <a:latin typeface="-apple-system"/>
              </a:rPr>
              <a:t>[14]</a:t>
            </a:r>
            <a:r>
              <a:rPr lang="zh-CN" altLang="en-US" b="0" i="0" dirty="0">
                <a:solidFill>
                  <a:srgbClr val="F8F8F2"/>
                </a:solidFill>
                <a:effectLst/>
                <a:latin typeface="-apple-system"/>
              </a:rPr>
              <a:t>中有支持。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: 圆角 93">
            <a:extLst>
              <a:ext uri="{FF2B5EF4-FFF2-40B4-BE49-F238E27FC236}">
                <a16:creationId xmlns:a16="http://schemas.microsoft.com/office/drawing/2014/main" id="{6DD2AB63-9784-4CE2-9E45-4B08407BCC29}"/>
              </a:ext>
            </a:extLst>
          </p:cNvPr>
          <p:cNvSpPr/>
          <p:nvPr/>
        </p:nvSpPr>
        <p:spPr>
          <a:xfrm>
            <a:off x="6211455" y="1924534"/>
            <a:ext cx="3032502" cy="54375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zh-CN" altLang="en-US" sz="2400" b="1" dirty="0">
                <a:solidFill>
                  <a:schemeClr val="accent4"/>
                </a:solidFill>
                <a:latin typeface="+mj-ea"/>
                <a:ea typeface="+mj-ea"/>
              </a:rPr>
              <a:t>用户态中断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B25F554-E03E-4522-BE65-80EE66738033}"/>
              </a:ext>
            </a:extLst>
          </p:cNvPr>
          <p:cNvGrpSpPr/>
          <p:nvPr/>
        </p:nvGrpSpPr>
        <p:grpSpPr>
          <a:xfrm>
            <a:off x="10811838" y="5034461"/>
            <a:ext cx="937250" cy="175081"/>
            <a:chOff x="10802319" y="5357813"/>
            <a:chExt cx="937250" cy="175081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07AA145E-3272-402D-9C3C-67E4B04F7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2319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5164C48B-480D-4AE3-87CE-3A85A42F4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9951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D32DF08-ABC0-4806-BE19-AD8562ECC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97583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14A29AD-CFA2-4AED-8E7E-41078849B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5215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D2112BA-171A-4EEE-A11A-68E0A159C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92847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9DAC903-42B3-4E14-A0DB-EB21A58E30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90479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F645166-A063-4D2F-A975-692FBBB500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88111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D7B743AF-252F-495C-8289-322C6874D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85743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C142862D-A75C-43E4-9053-47767EB0F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83375" y="5357813"/>
              <a:ext cx="58562" cy="1750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20C86408-63B8-454E-8398-8FCE77E8ED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81007" y="5357813"/>
              <a:ext cx="58562" cy="1750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94C66930-CABE-4078-8436-DF7717A5847D}"/>
              </a:ext>
            </a:extLst>
          </p:cNvPr>
          <p:cNvSpPr/>
          <p:nvPr/>
        </p:nvSpPr>
        <p:spPr>
          <a:xfrm>
            <a:off x="11713087" y="2496631"/>
            <a:ext cx="36000" cy="23984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D48A7A-9D33-4714-945F-6AD6117E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93" y="2196411"/>
            <a:ext cx="4903015" cy="27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48203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5658</TotalTime>
  <Words>1455</Words>
  <Application>Microsoft Macintosh PowerPoint</Application>
  <PresentationFormat>宽屏</PresentationFormat>
  <Paragraphs>139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20</vt:i4>
      </vt:variant>
    </vt:vector>
  </HeadingPairs>
  <TitlesOfParts>
    <vt:vector size="44" baseType="lpstr">
      <vt:lpstr>-apple-system</vt:lpstr>
      <vt:lpstr>宋体</vt:lpstr>
      <vt:lpstr>微软雅黑</vt:lpstr>
      <vt:lpstr>微软雅黑 Light</vt:lpstr>
      <vt:lpstr>Arial</vt:lpstr>
      <vt:lpstr>Century Gothic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演示文稿</vt:lpstr>
      <vt:lpstr>PowerPoint 演示文稿</vt:lpstr>
      <vt:lpstr>背景及意义</vt:lpstr>
      <vt:lpstr>背景及意义</vt:lpstr>
      <vt:lpstr>国内外研究现状-L4系列优化</vt:lpstr>
      <vt:lpstr>国内外研究现状-统一地址空间</vt:lpstr>
      <vt:lpstr>国内外研究现状-批量系统调用</vt:lpstr>
      <vt:lpstr>国内外研究现状-总结</vt:lpstr>
      <vt:lpstr>国内外研究现状</vt:lpstr>
      <vt:lpstr>设计-支持用户态中断的通知机制-U-notification</vt:lpstr>
      <vt:lpstr>设计-支持用户态中断的通知机制</vt:lpstr>
      <vt:lpstr>设计-异步IPC</vt:lpstr>
      <vt:lpstr>设计-异步系统调用</vt:lpstr>
      <vt:lpstr>实现</vt:lpstr>
      <vt:lpstr>评估-异步IPC</vt:lpstr>
      <vt:lpstr>评估-TCP Server</vt:lpstr>
      <vt:lpstr>评估-内存分配器</vt:lpstr>
      <vt:lpstr>参考文献-1</vt:lpstr>
      <vt:lpstr>参考文献-2</vt:lpstr>
      <vt:lpstr>参考文献-3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东海 廖</cp:lastModifiedBy>
  <cp:revision>638</cp:revision>
  <dcterms:created xsi:type="dcterms:W3CDTF">2016-11-28T11:30:35Z</dcterms:created>
  <dcterms:modified xsi:type="dcterms:W3CDTF">2024-06-01T02:56:09Z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